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wmf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2.wmf>
</file>

<file path=ppt/media/image3.wmf>
</file>

<file path=ppt/media/image4.wmf>
</file>

<file path=ppt/media/image5.wmf>
</file>

<file path=ppt/media/image6.wmf>
</file>

<file path=ppt/media/image7.wmf>
</file>

<file path=ppt/media/image8.wmf>
</file>

<file path=ppt/media/image9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0051A-6C85-69C6-B4C3-7DB16FC9D7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AF4EF1-E220-A730-F2E5-932A95A30E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D04B68-E2A9-72F6-6120-DA93A65C04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781EF-AB4A-4548-848E-C367B0CAE604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A497B5-9E02-9803-910D-1A7DDD603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6C8188-A8B6-3B18-277C-90ED7B117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1E84B-6350-429D-93F4-72451C559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5123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86B075-C5F9-DF49-AA47-46E7FA5D2B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384745-E740-AB00-6E1D-78E5FC400B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CABCF5-80B4-C245-8C53-A1970196B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781EF-AB4A-4548-848E-C367B0CAE604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0695E2-8824-F560-00F5-1559257933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2B2106-F536-6D0D-4AD1-77D0874AD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1E84B-6350-429D-93F4-72451C559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2708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86A7D7-9A01-3F0B-9454-0C8F97859B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3A4EFF-C1D5-19C0-D975-611EE3A241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1F1FB6-B400-0DA2-8485-8C8F6E8B39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781EF-AB4A-4548-848E-C367B0CAE604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D9F45C-D74D-ADA5-68F1-FD226C0D9B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8309C9-CE82-ECD9-A735-0B332E735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1E84B-6350-429D-93F4-72451C559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6559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2F2F8-F557-112A-0711-13D8E5D52F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AC4012-DEBD-30D7-EE76-355E4B8475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715BF3-D31B-51AF-6CB3-98A9B337C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781EF-AB4A-4548-848E-C367B0CAE604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6BE906-2517-1B52-5026-08149457E4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57804B-3816-698B-30E5-3E239746E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1E84B-6350-429D-93F4-72451C559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8193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20DB6-4E97-5428-3EF8-87CA043034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8E6396-CCFE-12EE-E558-82E3F38022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7D65D3-5CBE-979F-04B9-72FA0B7F0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781EF-AB4A-4548-848E-C367B0CAE604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925213-29ED-8A5A-CC72-368E9674C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DCD9D4-3B85-FED7-D314-B57780631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1E84B-6350-429D-93F4-72451C559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442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1823E8-286C-5E1D-8E29-04B288420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95E032-2D17-F0C9-5C56-169A9086C6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4F8F07-2935-9D01-1BEE-7320E608C0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8188C8-B07E-9C3D-6C19-69271BD7D1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781EF-AB4A-4548-848E-C367B0CAE604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782A28-8E87-36B7-BF53-A661813FD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24491A-948C-30F0-F717-2B309CB4C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1E84B-6350-429D-93F4-72451C559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1008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28738-C065-E0A0-D666-BD650C4F9F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455D17-17E8-188E-47E3-F458405F95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1F1F72-4C79-DE23-C905-895D1CED68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CCDE8A-8F12-C474-9054-401228C8D3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28A539-4093-CCC7-ABB9-9D0CAE5B93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0CE542F-A8FB-30D4-76E3-A1C21FF5BB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781EF-AB4A-4548-848E-C367B0CAE604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F85C10F-78B2-2EF7-8E8D-1B907761DB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FFFA10-4318-E4BB-2E60-42588735BC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1E84B-6350-429D-93F4-72451C559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3883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5E22A0-28A7-2D43-8BB3-77DD485ABF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BE87A27-27F4-7E4E-2B38-85FC9BF031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781EF-AB4A-4548-848E-C367B0CAE604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76D7A5-F3CB-EFEC-C4E3-B2CBB5A102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D34E3-5511-16D3-839C-4F168F64A8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1E84B-6350-429D-93F4-72451C559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7631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EC21130-6FC8-9EC8-8384-8A482E0A1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781EF-AB4A-4548-848E-C367B0CAE604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7697FDC-397F-2F7F-50FE-7C9512B793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3D89A4-D3FD-8DBC-DC05-8F6F220432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1E84B-6350-429D-93F4-72451C559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3615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F9373-8C79-B61B-3C6C-530288FE88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457EED-073C-EE88-CD98-4FEA32BC23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E78F05-D6F8-E901-CF7F-0C85B7BEA7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4E0971-C00B-CA2D-1D05-CDDC46964B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781EF-AB4A-4548-848E-C367B0CAE604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C4B308-914D-F54C-E09B-94FEDD1FC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60D232-BA92-7D46-5EA3-584F4C8CB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1E84B-6350-429D-93F4-72451C559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3636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C23F4-D539-281A-3A4D-9FE71E3C9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047E79D-2F3F-E4FA-2F6C-096AA44C56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CEB4A5-7DBC-2804-9929-0B6FF8E3F2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95594D-89CA-396D-F6F8-1B1BD3A528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781EF-AB4A-4548-848E-C367B0CAE604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7694BE-ED1C-914B-03AE-2110DA7F7D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FB828A-5981-8C08-C93B-C288AB3321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1E84B-6350-429D-93F4-72451C559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3780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99E570-EADF-14C2-A921-022108B2CC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146CB1-99DD-21AC-E4D2-AD28FD1AF4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558402-FB83-4F49-A1F8-C60C225D81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3781EF-AB4A-4548-848E-C367B0CAE604}" type="datetimeFigureOut">
              <a:rPr lang="en-US" smtClean="0"/>
              <a:t>8/24/2022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D12FC0-5BA0-A4D7-B576-76A2704AA1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E8904D-B388-F46B-C783-86696C0872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F1E84B-6350-429D-93F4-72451C5597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1963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.bin"/><Relationship Id="rId13" Type="http://schemas.openxmlformats.org/officeDocument/2006/relationships/image" Target="../media/image6.wmf"/><Relationship Id="rId3" Type="http://schemas.openxmlformats.org/officeDocument/2006/relationships/image" Target="../media/image1.wmf"/><Relationship Id="rId7" Type="http://schemas.openxmlformats.org/officeDocument/2006/relationships/image" Target="../media/image3.wmf"/><Relationship Id="rId12" Type="http://schemas.openxmlformats.org/officeDocument/2006/relationships/oleObject" Target="../embeddings/oleObject6.bin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3.bin"/><Relationship Id="rId11" Type="http://schemas.openxmlformats.org/officeDocument/2006/relationships/image" Target="../media/image5.wmf"/><Relationship Id="rId5" Type="http://schemas.openxmlformats.org/officeDocument/2006/relationships/image" Target="../media/image2.wmf"/><Relationship Id="rId10" Type="http://schemas.openxmlformats.org/officeDocument/2006/relationships/oleObject" Target="../embeddings/oleObject5.bin"/><Relationship Id="rId4" Type="http://schemas.openxmlformats.org/officeDocument/2006/relationships/oleObject" Target="../embeddings/oleObject2.bin"/><Relationship Id="rId9" Type="http://schemas.openxmlformats.org/officeDocument/2006/relationships/image" Target="../media/image4.w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wmf"/><Relationship Id="rId2" Type="http://schemas.openxmlformats.org/officeDocument/2006/relationships/oleObject" Target="../embeddings/oleObject7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wmf"/><Relationship Id="rId4" Type="http://schemas.openxmlformats.org/officeDocument/2006/relationships/oleObject" Target="../embeddings/oleObject8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wmf"/><Relationship Id="rId2" Type="http://schemas.openxmlformats.org/officeDocument/2006/relationships/oleObject" Target="../embeddings/oleObject9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wmf"/><Relationship Id="rId4" Type="http://schemas.openxmlformats.org/officeDocument/2006/relationships/oleObject" Target="../embeddings/oleObject10.bin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4.bin"/><Relationship Id="rId13" Type="http://schemas.openxmlformats.org/officeDocument/2006/relationships/image" Target="../media/image16.wmf"/><Relationship Id="rId3" Type="http://schemas.openxmlformats.org/officeDocument/2006/relationships/image" Target="../media/image11.wmf"/><Relationship Id="rId7" Type="http://schemas.openxmlformats.org/officeDocument/2006/relationships/image" Target="../media/image13.wmf"/><Relationship Id="rId12" Type="http://schemas.openxmlformats.org/officeDocument/2006/relationships/oleObject" Target="../embeddings/oleObject16.bin"/><Relationship Id="rId17" Type="http://schemas.openxmlformats.org/officeDocument/2006/relationships/image" Target="../media/image18.wmf"/><Relationship Id="rId2" Type="http://schemas.openxmlformats.org/officeDocument/2006/relationships/oleObject" Target="../embeddings/oleObject11.bin"/><Relationship Id="rId16" Type="http://schemas.openxmlformats.org/officeDocument/2006/relationships/oleObject" Target="../embeddings/oleObject18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13.bin"/><Relationship Id="rId11" Type="http://schemas.openxmlformats.org/officeDocument/2006/relationships/image" Target="../media/image15.wmf"/><Relationship Id="rId5" Type="http://schemas.openxmlformats.org/officeDocument/2006/relationships/image" Target="../media/image12.wmf"/><Relationship Id="rId15" Type="http://schemas.openxmlformats.org/officeDocument/2006/relationships/image" Target="../media/image17.wmf"/><Relationship Id="rId10" Type="http://schemas.openxmlformats.org/officeDocument/2006/relationships/oleObject" Target="../embeddings/oleObject15.bin"/><Relationship Id="rId4" Type="http://schemas.openxmlformats.org/officeDocument/2006/relationships/oleObject" Target="../embeddings/oleObject12.bin"/><Relationship Id="rId9" Type="http://schemas.openxmlformats.org/officeDocument/2006/relationships/image" Target="../media/image14.wmf"/><Relationship Id="rId14" Type="http://schemas.openxmlformats.org/officeDocument/2006/relationships/oleObject" Target="../embeddings/oleObject17.bin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7A918A-CDE9-3098-8810-CA3C2ECBDF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1087" y="363238"/>
            <a:ext cx="9144000" cy="1362044"/>
          </a:xfrm>
        </p:spPr>
        <p:txBody>
          <a:bodyPr>
            <a:normAutofit fontScale="90000"/>
          </a:bodyPr>
          <a:lstStyle/>
          <a:p>
            <a:r>
              <a:rPr lang="en-US" dirty="0"/>
              <a:t>8-24-22</a:t>
            </a:r>
            <a:br>
              <a:rPr lang="en-US" dirty="0"/>
            </a:br>
            <a:r>
              <a:rPr lang="en-US" dirty="0"/>
              <a:t>Slide Bleach Experiment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21902F-6124-F1F6-FB33-5D34AA4DF59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3224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29B5A-6B2B-49FD-C13A-81D68C3D42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9660"/>
          </a:xfrm>
        </p:spPr>
        <p:txBody>
          <a:bodyPr>
            <a:normAutofit fontScale="90000"/>
          </a:bodyPr>
          <a:lstStyle/>
          <a:p>
            <a:r>
              <a:rPr lang="en-US" dirty="0"/>
              <a:t>Idea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047718-1FEE-C9F5-411C-A2C1CB867F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07698"/>
            <a:ext cx="10515600" cy="4969265"/>
          </a:xfrm>
        </p:spPr>
        <p:txBody>
          <a:bodyPr>
            <a:normAutofit/>
          </a:bodyPr>
          <a:lstStyle/>
          <a:p>
            <a:r>
              <a:rPr lang="en-US" sz="2000" dirty="0"/>
              <a:t>Stain and tissue slides with </a:t>
            </a:r>
            <a:r>
              <a:rPr lang="en-US" sz="2000" dirty="0" err="1"/>
              <a:t>mPCBA</a:t>
            </a:r>
            <a:endParaRPr lang="en-US" sz="2000" dirty="0"/>
          </a:p>
          <a:p>
            <a:r>
              <a:rPr lang="en-US" sz="2000" dirty="0"/>
              <a:t>Monitor how fast Alexa 488, 568 and 647 bleach.</a:t>
            </a:r>
          </a:p>
          <a:p>
            <a:r>
              <a:rPr lang="en-US" sz="2000" dirty="0"/>
              <a:t>All bleach cycles are 10 minutes long with 10.1pH 10mM m-CPBA</a:t>
            </a:r>
          </a:p>
        </p:txBody>
      </p:sp>
    </p:spTree>
    <p:extLst>
      <p:ext uri="{BB962C8B-B14F-4D97-AF65-F5344CB8AC3E}">
        <p14:creationId xmlns:p14="http://schemas.microsoft.com/office/powerpoint/2010/main" val="41438137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47745-0145-0013-6074-04BFDA5817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3971"/>
            <a:ext cx="10515600" cy="557901"/>
          </a:xfrm>
        </p:spPr>
        <p:txBody>
          <a:bodyPr>
            <a:noAutofit/>
          </a:bodyPr>
          <a:lstStyle/>
          <a:p>
            <a:r>
              <a:rPr lang="en-US" sz="3200" dirty="0"/>
              <a:t>Cycle 1 stain and Bleach (all images to same display scale)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B41689-B853-CD7E-5621-676E7A0BAB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66159"/>
            <a:ext cx="10515600" cy="557902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Left = </a:t>
            </a:r>
            <a:r>
              <a:rPr lang="en-US" dirty="0" err="1"/>
              <a:t>Hoescht</a:t>
            </a:r>
            <a:r>
              <a:rPr lang="en-US" dirty="0"/>
              <a:t>, Middle = A488-ECAD, Right  = A568-MUC2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314C6FDE-A63D-913D-C8E4-4656E3B6045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81912968"/>
              </p:ext>
            </p:extLst>
          </p:nvPr>
        </p:nvGraphicFramePr>
        <p:xfrm>
          <a:off x="-6674" y="1524061"/>
          <a:ext cx="3943641" cy="23338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11991960" imgH="7095960" progId="PBrush">
                  <p:embed/>
                </p:oleObj>
              </mc:Choice>
              <mc:Fallback>
                <p:oleObj name="Bitmap Image" r:id="rId2" imgW="11991960" imgH="70959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6674" y="1524061"/>
                        <a:ext cx="3943641" cy="23338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60219C21-4C78-D653-D2CD-C7F88005952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04287032"/>
              </p:ext>
            </p:extLst>
          </p:nvPr>
        </p:nvGraphicFramePr>
        <p:xfrm>
          <a:off x="3897132" y="1548562"/>
          <a:ext cx="4023310" cy="23338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12068280" imgH="7000920" progId="PBrush">
                  <p:embed/>
                </p:oleObj>
              </mc:Choice>
              <mc:Fallback>
                <p:oleObj name="Bitmap Image" r:id="rId4" imgW="12068280" imgH="70009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897132" y="1548562"/>
                        <a:ext cx="4023310" cy="23338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6A1859C8-0571-9887-B589-BDA27230D62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11266435"/>
              </p:ext>
            </p:extLst>
          </p:nvPr>
        </p:nvGraphicFramePr>
        <p:xfrm>
          <a:off x="7980827" y="1548562"/>
          <a:ext cx="4128743" cy="24038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11991960" imgH="6981840" progId="PBrush">
                  <p:embed/>
                </p:oleObj>
              </mc:Choice>
              <mc:Fallback>
                <p:oleObj name="Bitmap Image" r:id="rId6" imgW="11991960" imgH="69818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7980827" y="1548562"/>
                        <a:ext cx="4128743" cy="24038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FF4B92B8-EEEB-F26B-FD2D-EAC264B7525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12067816"/>
              </p:ext>
            </p:extLst>
          </p:nvPr>
        </p:nvGraphicFramePr>
        <p:xfrm>
          <a:off x="7980827" y="4140739"/>
          <a:ext cx="4128743" cy="24143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11972880" imgH="7000920" progId="PBrush">
                  <p:embed/>
                </p:oleObj>
              </mc:Choice>
              <mc:Fallback>
                <p:oleObj name="Bitmap Image" r:id="rId8" imgW="11972880" imgH="70009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7980827" y="4140739"/>
                        <a:ext cx="4128743" cy="241434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07C9566E-1936-F5D5-A453-2C1EB4A6874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14884637"/>
              </p:ext>
            </p:extLst>
          </p:nvPr>
        </p:nvGraphicFramePr>
        <p:xfrm>
          <a:off x="4028976" y="4170332"/>
          <a:ext cx="3859842" cy="22782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0" imgW="11991960" imgH="7077240" progId="PBrush">
                  <p:embed/>
                </p:oleObj>
              </mc:Choice>
              <mc:Fallback>
                <p:oleObj name="Bitmap Image" r:id="rId10" imgW="11991960" imgH="70772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028976" y="4170332"/>
                        <a:ext cx="3859842" cy="22782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521443FB-86EA-4D5C-2CE5-959CA5E600E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99298507"/>
              </p:ext>
            </p:extLst>
          </p:nvPr>
        </p:nvGraphicFramePr>
        <p:xfrm>
          <a:off x="140829" y="4140739"/>
          <a:ext cx="3888147" cy="22782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2" imgW="11915640" imgH="6981840" progId="PBrush">
                  <p:embed/>
                </p:oleObj>
              </mc:Choice>
              <mc:Fallback>
                <p:oleObj name="Bitmap Image" r:id="rId12" imgW="11915640" imgH="69818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40829" y="4140739"/>
                        <a:ext cx="3888147" cy="22782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241106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807B15-CF29-EBA8-C240-2D7C60CE77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33947"/>
          </a:xfrm>
        </p:spPr>
        <p:txBody>
          <a:bodyPr/>
          <a:lstStyle/>
          <a:p>
            <a:r>
              <a:rPr lang="en-US" dirty="0"/>
              <a:t>Zoom and stretch display for ECAD-488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A183FAEE-CD2E-0EE5-8C7B-108E867C477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39337112"/>
              </p:ext>
            </p:extLst>
          </p:nvPr>
        </p:nvGraphicFramePr>
        <p:xfrm>
          <a:off x="0" y="1432768"/>
          <a:ext cx="5741359" cy="45697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8772480" imgH="6981840" progId="PBrush">
                  <p:embed/>
                </p:oleObj>
              </mc:Choice>
              <mc:Fallback>
                <p:oleObj name="Bitmap Image" r:id="rId2" imgW="8772480" imgH="69818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1432768"/>
                        <a:ext cx="5741359" cy="45697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34DC3C0F-9EDB-9B8C-3285-9A518FD573A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98993289"/>
              </p:ext>
            </p:extLst>
          </p:nvPr>
        </p:nvGraphicFramePr>
        <p:xfrm>
          <a:off x="5933765" y="1514438"/>
          <a:ext cx="6179160" cy="4406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4648320" imgH="3314880" progId="PBrush">
                  <p:embed/>
                </p:oleObj>
              </mc:Choice>
              <mc:Fallback>
                <p:oleObj name="Bitmap Image" r:id="rId4" imgW="4648320" imgH="33148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933765" y="1514438"/>
                        <a:ext cx="6179160" cy="4406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988195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807B15-CF29-EBA8-C240-2D7C60CE77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33947"/>
          </a:xfrm>
        </p:spPr>
        <p:txBody>
          <a:bodyPr/>
          <a:lstStyle/>
          <a:p>
            <a:r>
              <a:rPr lang="en-US" dirty="0"/>
              <a:t>Zoom and stretch display for MUC2-568</a:t>
            </a:r>
          </a:p>
        </p:txBody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697F1237-5CA1-5EF3-2AE8-B6990CD368C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50590844"/>
              </p:ext>
            </p:extLst>
          </p:nvPr>
        </p:nvGraphicFramePr>
        <p:xfrm>
          <a:off x="5954503" y="1284634"/>
          <a:ext cx="5908745" cy="4766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8620200" imgH="6953400" progId="PBrush">
                  <p:embed/>
                </p:oleObj>
              </mc:Choice>
              <mc:Fallback>
                <p:oleObj name="Bitmap Image" r:id="rId2" imgW="8620200" imgH="69534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954503" y="1284634"/>
                        <a:ext cx="5908745" cy="4766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096BA522-8EEE-001B-8FD9-257DFA25A50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58720291"/>
              </p:ext>
            </p:extLst>
          </p:nvPr>
        </p:nvGraphicFramePr>
        <p:xfrm>
          <a:off x="339784" y="1284634"/>
          <a:ext cx="5407388" cy="47663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7800840" imgH="6877080" progId="PBrush">
                  <p:embed/>
                </p:oleObj>
              </mc:Choice>
              <mc:Fallback>
                <p:oleObj name="Bitmap Image" r:id="rId4" imgW="7800840" imgH="68770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39784" y="1284634"/>
                        <a:ext cx="5407388" cy="47663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360565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F8D5E-3E72-2831-8967-69B26F946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8715"/>
            <a:ext cx="10515600" cy="413376"/>
          </a:xfrm>
        </p:spPr>
        <p:txBody>
          <a:bodyPr>
            <a:normAutofit fontScale="90000"/>
          </a:bodyPr>
          <a:lstStyle/>
          <a:p>
            <a:r>
              <a:rPr lang="en-US" dirty="0"/>
              <a:t>Cycle 2 stain and bleach (display scaled images)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6C7A37CE-B8E7-BBF1-65BA-E5A712B726D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36049857"/>
              </p:ext>
            </p:extLst>
          </p:nvPr>
        </p:nvGraphicFramePr>
        <p:xfrm>
          <a:off x="9251991" y="1465410"/>
          <a:ext cx="2940008" cy="24479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8420040" imgH="7010280" progId="PBrush">
                  <p:embed/>
                </p:oleObj>
              </mc:Choice>
              <mc:Fallback>
                <p:oleObj name="Bitmap Image" r:id="rId2" imgW="8420040" imgH="70102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9251991" y="1465410"/>
                        <a:ext cx="2940008" cy="24479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D843E364-8683-1E7C-FD48-B5B50836CBC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59980580"/>
              </p:ext>
            </p:extLst>
          </p:nvPr>
        </p:nvGraphicFramePr>
        <p:xfrm>
          <a:off x="6305291" y="1434785"/>
          <a:ext cx="2946700" cy="252754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8039160" imgH="6896160" progId="PBrush">
                  <p:embed/>
                </p:oleObj>
              </mc:Choice>
              <mc:Fallback>
                <p:oleObj name="Bitmap Image" r:id="rId4" imgW="8039160" imgH="68961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305291" y="1434785"/>
                        <a:ext cx="2946700" cy="252754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F1E682FC-B815-9C70-CA3D-D199D0FE1DB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80454421"/>
              </p:ext>
            </p:extLst>
          </p:nvPr>
        </p:nvGraphicFramePr>
        <p:xfrm>
          <a:off x="3453403" y="1393466"/>
          <a:ext cx="2946700" cy="25688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8020080" imgH="6991200" progId="PBrush">
                  <p:embed/>
                </p:oleObj>
              </mc:Choice>
              <mc:Fallback>
                <p:oleObj name="Bitmap Image" r:id="rId6" imgW="8020080" imgH="69912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453403" y="1393466"/>
                        <a:ext cx="2946700" cy="25688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E752BD53-925B-E80A-258A-50342F15375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94645717"/>
              </p:ext>
            </p:extLst>
          </p:nvPr>
        </p:nvGraphicFramePr>
        <p:xfrm>
          <a:off x="185505" y="1465410"/>
          <a:ext cx="3164858" cy="24969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8934480" imgH="7048440" progId="PBrush">
                  <p:embed/>
                </p:oleObj>
              </mc:Choice>
              <mc:Fallback>
                <p:oleObj name="Bitmap Image" r:id="rId8" imgW="8934480" imgH="70484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85505" y="1465410"/>
                        <a:ext cx="3164858" cy="24969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E9DB2AA2-28AB-00F8-8AA2-55A54811353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00899448"/>
              </p:ext>
            </p:extLst>
          </p:nvPr>
        </p:nvGraphicFramePr>
        <p:xfrm>
          <a:off x="9155819" y="4175742"/>
          <a:ext cx="3418714" cy="20024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0" imgW="11953800" imgH="7000920" progId="PBrush">
                  <p:embed/>
                </p:oleObj>
              </mc:Choice>
              <mc:Fallback>
                <p:oleObj name="Bitmap Image" r:id="rId10" imgW="11953800" imgH="70009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9155819" y="4175742"/>
                        <a:ext cx="3418714" cy="20024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2002E60D-C152-81A8-798C-846D2741AE1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75442471"/>
              </p:ext>
            </p:extLst>
          </p:nvPr>
        </p:nvGraphicFramePr>
        <p:xfrm>
          <a:off x="6400103" y="4175185"/>
          <a:ext cx="3044008" cy="22497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2" imgW="9381960" imgH="6934320" progId="PBrush">
                  <p:embed/>
                </p:oleObj>
              </mc:Choice>
              <mc:Fallback>
                <p:oleObj name="Bitmap Image" r:id="rId12" imgW="9381960" imgH="69343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400103" y="4175185"/>
                        <a:ext cx="3044008" cy="22497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FE298D95-D445-1E6B-9CCD-1B0C34E7DEB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55502072"/>
              </p:ext>
            </p:extLst>
          </p:nvPr>
        </p:nvGraphicFramePr>
        <p:xfrm>
          <a:off x="3240050" y="4224127"/>
          <a:ext cx="3160053" cy="222974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4" imgW="9934560" imgH="7010280" progId="PBrush">
                  <p:embed/>
                </p:oleObj>
              </mc:Choice>
              <mc:Fallback>
                <p:oleObj name="Bitmap Image" r:id="rId14" imgW="9934560" imgH="70102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3240050" y="4224127"/>
                        <a:ext cx="3160053" cy="222974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44AED03A-A516-F063-3737-EA321C551A3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78583502"/>
              </p:ext>
            </p:extLst>
          </p:nvPr>
        </p:nvGraphicFramePr>
        <p:xfrm>
          <a:off x="18145" y="4162322"/>
          <a:ext cx="3221905" cy="23451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6" imgW="9487080" imgH="6905520" progId="PBrush">
                  <p:embed/>
                </p:oleObj>
              </mc:Choice>
              <mc:Fallback>
                <p:oleObj name="Bitmap Image" r:id="rId16" imgW="9487080" imgH="69055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18145" y="4162322"/>
                        <a:ext cx="3221905" cy="23451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ECE58FC8-8A40-D907-0125-365F0E651D9D}"/>
              </a:ext>
            </a:extLst>
          </p:cNvPr>
          <p:cNvSpPr txBox="1"/>
          <p:nvPr/>
        </p:nvSpPr>
        <p:spPr>
          <a:xfrm>
            <a:off x="655608" y="888405"/>
            <a:ext cx="9503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Hoescht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0F48130-4E9D-EFA5-3F68-F4D95D248C67}"/>
              </a:ext>
            </a:extLst>
          </p:cNvPr>
          <p:cNvSpPr txBox="1"/>
          <p:nvPr/>
        </p:nvSpPr>
        <p:spPr>
          <a:xfrm>
            <a:off x="4189563" y="946999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A488-Ezrin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2D70B21-7316-5ACD-AF63-398F62F795D8}"/>
              </a:ext>
            </a:extLst>
          </p:cNvPr>
          <p:cNvSpPr txBox="1"/>
          <p:nvPr/>
        </p:nvSpPr>
        <p:spPr>
          <a:xfrm>
            <a:off x="7179759" y="988318"/>
            <a:ext cx="1700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MUC2-A568 still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CA5391C-D6B5-F2E2-ED7F-CEEB7C1BD18D}"/>
              </a:ext>
            </a:extLst>
          </p:cNvPr>
          <p:cNvSpPr txBox="1"/>
          <p:nvPr/>
        </p:nvSpPr>
        <p:spPr>
          <a:xfrm>
            <a:off x="9822263" y="1054682"/>
            <a:ext cx="2085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Gamma actin –A647</a:t>
            </a:r>
          </a:p>
        </p:txBody>
      </p:sp>
    </p:spTree>
    <p:extLst>
      <p:ext uri="{BB962C8B-B14F-4D97-AF65-F5344CB8AC3E}">
        <p14:creationId xmlns:p14="http://schemas.microsoft.com/office/powerpoint/2010/main" val="3477183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7C50B-284C-CD57-5354-4DE8634C3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9056"/>
          </a:xfrm>
        </p:spPr>
        <p:txBody>
          <a:bodyPr/>
          <a:lstStyle/>
          <a:p>
            <a:r>
              <a:rPr lang="en-US" dirty="0"/>
              <a:t>Thoughts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DA0A0D-667F-5442-D16D-480B8D3D05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045" y="1420184"/>
            <a:ext cx="10515600" cy="4351338"/>
          </a:xfrm>
        </p:spPr>
        <p:txBody>
          <a:bodyPr/>
          <a:lstStyle/>
          <a:p>
            <a:r>
              <a:rPr lang="en-US" sz="2000" dirty="0"/>
              <a:t>Bleaching of Alexa 488 is way faster. Its bleach at 10 minutes was superior to a 60 minute bleach with the stock bleach solution</a:t>
            </a:r>
          </a:p>
          <a:p>
            <a:r>
              <a:rPr lang="en-US" sz="2000" dirty="0"/>
              <a:t>Alexa 568 is not responding as well as did in solution. Its not viable even with m-CPBA</a:t>
            </a:r>
          </a:p>
          <a:p>
            <a:r>
              <a:rPr lang="en-US" sz="2000" dirty="0"/>
              <a:t>Appears to be attacking dyes even after taken off as noted by drastic decrease in </a:t>
            </a:r>
            <a:r>
              <a:rPr lang="en-US" sz="2000" dirty="0" err="1"/>
              <a:t>hoescht</a:t>
            </a:r>
            <a:r>
              <a:rPr lang="en-US" sz="2000" dirty="0"/>
              <a:t> intensity between end of bleach 1 and 2 second cycle stain</a:t>
            </a:r>
          </a:p>
          <a:p>
            <a:r>
              <a:rPr lang="en-US" sz="2000" dirty="0"/>
              <a:t>Given it appears to keep attacking, a quenching solution might be in order to stop reaction when we want it to stop</a:t>
            </a:r>
          </a:p>
          <a:p>
            <a:r>
              <a:rPr lang="en-US" sz="2000" dirty="0"/>
              <a:t>Strong </a:t>
            </a:r>
            <a:r>
              <a:rPr lang="en-US" sz="2000" dirty="0" err="1"/>
              <a:t>restain</a:t>
            </a:r>
            <a:r>
              <a:rPr lang="en-US" sz="2000" dirty="0"/>
              <a:t> with ezrin after bleach. </a:t>
            </a:r>
            <a:r>
              <a:rPr lang="en-US" sz="2000" dirty="0" err="1"/>
              <a:t>Gamme</a:t>
            </a:r>
            <a:r>
              <a:rPr lang="en-US" sz="2000" dirty="0"/>
              <a:t> actin, ezrin and muc2 have all been confirmed to give nice </a:t>
            </a:r>
            <a:r>
              <a:rPr lang="en-US" sz="2000" dirty="0" err="1"/>
              <a:t>restains</a:t>
            </a:r>
            <a:r>
              <a:rPr lang="en-US" sz="2000" dirty="0"/>
              <a:t> after a bleach cycle pointing to epitopes not being destroyed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89836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214</Words>
  <Application>Microsoft Office PowerPoint</Application>
  <PresentationFormat>Widescreen</PresentationFormat>
  <Paragraphs>20</Paragraphs>
  <Slides>7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Bitmap Image</vt:lpstr>
      <vt:lpstr>8-24-22 Slide Bleach Experiment</vt:lpstr>
      <vt:lpstr>Idea </vt:lpstr>
      <vt:lpstr>Cycle 1 stain and Bleach (all images to same display scale)</vt:lpstr>
      <vt:lpstr>Zoom and stretch display for ECAD-488</vt:lpstr>
      <vt:lpstr>Zoom and stretch display for MUC2-568</vt:lpstr>
      <vt:lpstr>Cycle 2 stain and bleach (display scaled images)</vt:lpstr>
      <vt:lpstr>Thoughts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8-24-22 Slide Bleach Experiment</dc:title>
  <dc:creator>michael anderson</dc:creator>
  <cp:lastModifiedBy>michael anderson</cp:lastModifiedBy>
  <cp:revision>1</cp:revision>
  <dcterms:created xsi:type="dcterms:W3CDTF">2022-08-24T12:56:42Z</dcterms:created>
  <dcterms:modified xsi:type="dcterms:W3CDTF">2022-08-24T13:24:06Z</dcterms:modified>
</cp:coreProperties>
</file>

<file path=docProps/thumbnail.jpeg>
</file>